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2"/>
    <p:sldId id="266" r:id="rId13"/>
    <p:sldId id="267" r:id="rId14"/>
    <p:sldId id="268" r:id="rId15"/>
    <p:sldId id="265" r:id="rId16"/>
  </p:sldIdLst>
  <p:sldSz cx="18288000" cy="10287000"/>
  <p:notesSz cx="6858000" cy="9144000"/>
  <p:embeddedFontLst>
    <p:embeddedFont>
      <p:font typeface="Open Sans" panose="020B0606030504020204"/>
      <p:regular r:id="rId20"/>
    </p:embeddedFont>
    <p:embeddedFont>
      <p:font typeface="Oswald" panose="00000500000000000000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rcRect l="448" t="7952" r="1003" b="868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9120" y="3695700"/>
            <a:ext cx="17129125" cy="16751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065"/>
              </a:lnSpc>
            </a:pPr>
            <a:r>
              <a:rPr lang="en-US" sz="5400" spc="867">
                <a:solidFill>
                  <a:srgbClr val="FFFFFF"/>
                </a:solidFill>
                <a:ea typeface="思源黑体" panose="020B0500000000000000"/>
              </a:rPr>
              <a:t>基于视频跟踪的面部微反应识别与心理健康监测</a:t>
            </a:r>
            <a:endParaRPr lang="en-US" sz="5400" spc="867">
              <a:solidFill>
                <a:srgbClr val="FFFFFF"/>
              </a:solidFill>
              <a:ea typeface="思源黑体" panose="020B05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186308" y="3081443"/>
            <a:ext cx="6923559" cy="393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spc="456">
                <a:solidFill>
                  <a:srgbClr val="FFFFFF"/>
                </a:solidFill>
                <a:latin typeface="Open Sans" panose="020B0606030504020204"/>
              </a:rPr>
              <a:t>GRADUATION THESIS DEFENSE</a:t>
            </a:r>
            <a:endParaRPr lang="en-US" sz="2400" spc="456">
              <a:solidFill>
                <a:srgbClr val="FFFFFF"/>
              </a:solidFill>
              <a:latin typeface="Open Sans" panose="020B0606030504020204"/>
            </a:endParaRPr>
          </a:p>
        </p:txBody>
      </p:sp>
      <p:grpSp>
        <p:nvGrpSpPr>
          <p:cNvPr id="4" name="Group 4"/>
          <p:cNvGrpSpPr/>
          <p:nvPr/>
        </p:nvGrpSpPr>
        <p:grpSpPr>
          <a:xfrm rot="0">
            <a:off x="10956842" y="6168867"/>
            <a:ext cx="7737733" cy="228685"/>
            <a:chOff x="0" y="0"/>
            <a:chExt cx="11258512" cy="3327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258512" cy="297180"/>
            </a:xfrm>
            <a:custGeom>
              <a:avLst/>
              <a:gdLst/>
              <a:ahLst/>
              <a:cxnLst/>
              <a:rect l="l" t="t" r="r" b="b"/>
              <a:pathLst>
                <a:path w="11258512" h="297180">
                  <a:moveTo>
                    <a:pt x="10961332" y="0"/>
                  </a:moveTo>
                  <a:lnTo>
                    <a:pt x="10961332" y="129540"/>
                  </a:lnTo>
                  <a:lnTo>
                    <a:pt x="297180" y="129540"/>
                  </a:lnTo>
                  <a:lnTo>
                    <a:pt x="297180" y="0"/>
                  </a:lnTo>
                  <a:lnTo>
                    <a:pt x="0" y="0"/>
                  </a:lnTo>
                  <a:lnTo>
                    <a:pt x="0" y="297180"/>
                  </a:lnTo>
                  <a:lnTo>
                    <a:pt x="297180" y="297180"/>
                  </a:lnTo>
                  <a:lnTo>
                    <a:pt x="297180" y="167640"/>
                  </a:lnTo>
                  <a:lnTo>
                    <a:pt x="10960062" y="167640"/>
                  </a:lnTo>
                  <a:lnTo>
                    <a:pt x="10960062" y="297180"/>
                  </a:lnTo>
                  <a:lnTo>
                    <a:pt x="11258512" y="297180"/>
                  </a:lnTo>
                  <a:lnTo>
                    <a:pt x="11258512" y="0"/>
                  </a:lnTo>
                  <a:lnTo>
                    <a:pt x="10961332" y="0"/>
                  </a:lnTo>
                  <a:close/>
                  <a:moveTo>
                    <a:pt x="260350" y="260350"/>
                  </a:moveTo>
                  <a:lnTo>
                    <a:pt x="36830" y="260350"/>
                  </a:lnTo>
                  <a:lnTo>
                    <a:pt x="36830" y="36830"/>
                  </a:lnTo>
                  <a:lnTo>
                    <a:pt x="260350" y="36830"/>
                  </a:lnTo>
                  <a:lnTo>
                    <a:pt x="260350" y="260350"/>
                  </a:lnTo>
                  <a:close/>
                  <a:moveTo>
                    <a:pt x="11221682" y="260350"/>
                  </a:moveTo>
                  <a:lnTo>
                    <a:pt x="10998162" y="260350"/>
                  </a:lnTo>
                  <a:lnTo>
                    <a:pt x="10998162" y="36830"/>
                  </a:lnTo>
                  <a:lnTo>
                    <a:pt x="11221682" y="36830"/>
                  </a:lnTo>
                  <a:lnTo>
                    <a:pt x="11221682" y="260350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 rot="0">
            <a:off x="-406575" y="3198883"/>
            <a:ext cx="7673168" cy="228685"/>
            <a:chOff x="0" y="0"/>
            <a:chExt cx="11164569" cy="3327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164569" cy="297180"/>
            </a:xfrm>
            <a:custGeom>
              <a:avLst/>
              <a:gdLst/>
              <a:ahLst/>
              <a:cxnLst/>
              <a:rect l="l" t="t" r="r" b="b"/>
              <a:pathLst>
                <a:path w="11164569" h="297180">
                  <a:moveTo>
                    <a:pt x="10867389" y="0"/>
                  </a:moveTo>
                  <a:lnTo>
                    <a:pt x="10867389" y="129540"/>
                  </a:lnTo>
                  <a:lnTo>
                    <a:pt x="297180" y="129540"/>
                  </a:lnTo>
                  <a:lnTo>
                    <a:pt x="297180" y="0"/>
                  </a:lnTo>
                  <a:lnTo>
                    <a:pt x="0" y="0"/>
                  </a:lnTo>
                  <a:lnTo>
                    <a:pt x="0" y="297180"/>
                  </a:lnTo>
                  <a:lnTo>
                    <a:pt x="297180" y="297180"/>
                  </a:lnTo>
                  <a:lnTo>
                    <a:pt x="297180" y="167640"/>
                  </a:lnTo>
                  <a:lnTo>
                    <a:pt x="10866119" y="167640"/>
                  </a:lnTo>
                  <a:lnTo>
                    <a:pt x="10866119" y="297180"/>
                  </a:lnTo>
                  <a:lnTo>
                    <a:pt x="11164569" y="297180"/>
                  </a:lnTo>
                  <a:lnTo>
                    <a:pt x="11164569" y="0"/>
                  </a:lnTo>
                  <a:lnTo>
                    <a:pt x="10867389" y="0"/>
                  </a:lnTo>
                  <a:close/>
                  <a:moveTo>
                    <a:pt x="260350" y="260350"/>
                  </a:moveTo>
                  <a:lnTo>
                    <a:pt x="36830" y="260350"/>
                  </a:lnTo>
                  <a:lnTo>
                    <a:pt x="36830" y="36830"/>
                  </a:lnTo>
                  <a:lnTo>
                    <a:pt x="260350" y="36830"/>
                  </a:lnTo>
                  <a:lnTo>
                    <a:pt x="260350" y="260350"/>
                  </a:lnTo>
                  <a:close/>
                  <a:moveTo>
                    <a:pt x="11127739" y="260350"/>
                  </a:moveTo>
                  <a:lnTo>
                    <a:pt x="10904219" y="260350"/>
                  </a:lnTo>
                  <a:lnTo>
                    <a:pt x="10904219" y="36830"/>
                  </a:lnTo>
                  <a:lnTo>
                    <a:pt x="11127739" y="36830"/>
                  </a:lnTo>
                  <a:lnTo>
                    <a:pt x="11127739" y="260350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7481966" y="5998102"/>
            <a:ext cx="3324067" cy="502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spc="795">
                <a:solidFill>
                  <a:srgbClr val="FFFFFF"/>
                </a:solidFill>
                <a:latin typeface="Open Sans" panose="020B0606030504020204"/>
              </a:rPr>
              <a:t>2021/06</a:t>
            </a:r>
            <a:endParaRPr lang="en-US" sz="2800" spc="795">
              <a:solidFill>
                <a:srgbClr val="FFFFFF"/>
              </a:solidFill>
              <a:latin typeface="Open Sans" panose="020B0606030504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781300" y="1714500"/>
            <a:ext cx="2057400" cy="6057900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3" name="TextBox 3"/>
          <p:cNvSpPr txBox="1"/>
          <p:nvPr/>
        </p:nvSpPr>
        <p:spPr>
          <a:xfrm>
            <a:off x="3128125" y="2421482"/>
            <a:ext cx="681875" cy="4692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ea typeface="字由点字典黑 65J" panose="00020600040101010101"/>
              </a:rPr>
              <a:t>研究结果展示</a:t>
            </a:r>
            <a:endParaRPr lang="en-US" sz="4500">
              <a:solidFill>
                <a:srgbClr val="FFFFFF"/>
              </a:solidFill>
              <a:ea typeface="字由点字典黑 65J" panose="00020600040101010101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810000" y="2476500"/>
            <a:ext cx="175895" cy="49371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fontAlgn="auto">
              <a:lnSpc>
                <a:spcPts val="3500"/>
              </a:lnSpc>
            </a:pPr>
            <a:r>
              <a:rPr lang="en-US" sz="2000" spc="585">
                <a:solidFill>
                  <a:srgbClr val="FFFFFF"/>
                </a:solidFill>
                <a:latin typeface="字由点字典黑 65J" panose="00020600040101010101"/>
              </a:rPr>
              <a:t>ACHIEVEMENT</a:t>
            </a:r>
            <a:endParaRPr lang="en-US" sz="2000" spc="585">
              <a:solidFill>
                <a:srgbClr val="FFFFFF"/>
              </a:solidFill>
              <a:latin typeface="字由点字典黑 65J" panose="00020600040101010101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857805" y="7962900"/>
            <a:ext cx="9467725" cy="376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</a:rPr>
              <a:t> 图2 基于视频追踪表情识别的实际效果（大喜）</a:t>
            </a:r>
            <a:endParaRPr lang="en-US" sz="2100">
              <a:solidFill>
                <a:srgbClr val="545454"/>
              </a:solidFill>
              <a:ea typeface="字由点字典黑 65J" panose="00020600040101010101"/>
            </a:endParaRPr>
          </a:p>
        </p:txBody>
      </p:sp>
      <p:pic>
        <p:nvPicPr>
          <p:cNvPr id="-2147482615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29400" y="1257300"/>
            <a:ext cx="10251440" cy="56572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613" name="图片 -2147482614" descr="QQ截图202105011034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7124700"/>
            <a:ext cx="1581150" cy="571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781300" y="1714500"/>
            <a:ext cx="2057400" cy="6057900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3" name="TextBox 3"/>
          <p:cNvSpPr txBox="1"/>
          <p:nvPr/>
        </p:nvSpPr>
        <p:spPr>
          <a:xfrm>
            <a:off x="3128125" y="2421482"/>
            <a:ext cx="681875" cy="4692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ea typeface="字由点字典黑 65J" panose="00020600040101010101"/>
              </a:rPr>
              <a:t>研究结果展示</a:t>
            </a:r>
            <a:endParaRPr lang="en-US" sz="4500">
              <a:solidFill>
                <a:srgbClr val="FFFFFF"/>
              </a:solidFill>
              <a:ea typeface="字由点字典黑 65J" panose="00020600040101010101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810000" y="2476500"/>
            <a:ext cx="175895" cy="49371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fontAlgn="auto">
              <a:lnSpc>
                <a:spcPts val="3500"/>
              </a:lnSpc>
            </a:pPr>
            <a:r>
              <a:rPr lang="en-US" sz="2000" spc="585">
                <a:solidFill>
                  <a:srgbClr val="FFFFFF"/>
                </a:solidFill>
                <a:latin typeface="字由点字典黑 65J" panose="00020600040101010101"/>
              </a:rPr>
              <a:t>ACHIEVEMENT</a:t>
            </a:r>
            <a:endParaRPr lang="en-US" sz="2000" spc="585">
              <a:solidFill>
                <a:srgbClr val="FFFFFF"/>
              </a:solidFill>
              <a:latin typeface="字由点字典黑 65J" panose="00020600040101010101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622855" y="8572500"/>
            <a:ext cx="9467725" cy="376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</a:rPr>
              <a:t>图3 基于视频追踪表情识别的实际效果（生气）</a:t>
            </a:r>
            <a:endParaRPr lang="en-US" sz="2100">
              <a:solidFill>
                <a:srgbClr val="545454"/>
              </a:solidFill>
              <a:ea typeface="字由点字典黑 65J" panose="00020600040101010101"/>
            </a:endParaRPr>
          </a:p>
        </p:txBody>
      </p:sp>
      <p:pic>
        <p:nvPicPr>
          <p:cNvPr id="-2147482612" name="图片 -2147482613" descr="QQ截图2021050110355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53200" y="1028700"/>
            <a:ext cx="9765665" cy="6223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611" name="图片 -2147482612" descr="QQ截图202105011036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533" y="7251700"/>
            <a:ext cx="1800225" cy="10668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781300" y="1714500"/>
            <a:ext cx="2057400" cy="6057900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3" name="TextBox 3"/>
          <p:cNvSpPr txBox="1"/>
          <p:nvPr/>
        </p:nvSpPr>
        <p:spPr>
          <a:xfrm>
            <a:off x="3128125" y="2421482"/>
            <a:ext cx="681875" cy="4692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ea typeface="字由点字典黑 65J" panose="00020600040101010101"/>
              </a:rPr>
              <a:t>研究结果展示</a:t>
            </a:r>
            <a:endParaRPr lang="en-US" sz="4500">
              <a:solidFill>
                <a:srgbClr val="FFFFFF"/>
              </a:solidFill>
              <a:ea typeface="字由点字典黑 65J" panose="00020600040101010101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810000" y="2476500"/>
            <a:ext cx="175895" cy="49371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fontAlgn="auto">
              <a:lnSpc>
                <a:spcPts val="3500"/>
              </a:lnSpc>
            </a:pPr>
            <a:r>
              <a:rPr lang="en-US" sz="2000" spc="585">
                <a:solidFill>
                  <a:srgbClr val="FFFFFF"/>
                </a:solidFill>
                <a:latin typeface="字由点字典黑 65J" panose="00020600040101010101"/>
              </a:rPr>
              <a:t>ACHIEVEMENT</a:t>
            </a:r>
            <a:endParaRPr lang="en-US" sz="2000" spc="585">
              <a:solidFill>
                <a:srgbClr val="FFFFFF"/>
              </a:solidFill>
              <a:latin typeface="字由点字典黑 65J" panose="00020600040101010101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622855" y="8572500"/>
            <a:ext cx="9467725" cy="376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</a:rPr>
              <a:t>图3 基于视频追踪表情识别的实际效果（</a:t>
            </a:r>
            <a:r>
              <a:rPr lang="zh-CN" altLang="en-US" sz="2100">
                <a:solidFill>
                  <a:srgbClr val="545454"/>
                </a:solidFill>
                <a:ea typeface="字由点字典黑 65J" panose="00020600040101010101"/>
              </a:rPr>
              <a:t>开心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</a:rPr>
              <a:t>）</a:t>
            </a:r>
            <a:endParaRPr lang="en-US" sz="2100">
              <a:solidFill>
                <a:srgbClr val="545454"/>
              </a:solidFill>
              <a:ea typeface="字由点字典黑 65J" panose="00020600040101010101"/>
            </a:endParaRPr>
          </a:p>
        </p:txBody>
      </p:sp>
      <p:pic>
        <p:nvPicPr>
          <p:cNvPr id="-2147482603" name="图片 -2147482604" descr="QQ截图202105011038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00800" y="952500"/>
            <a:ext cx="10864850" cy="59213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602" name="图片 -2147482603" descr="QQ截图202105011038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483" y="7113270"/>
            <a:ext cx="1857375" cy="11049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rcRect l="1621" t="9127" r="1084" b="857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45850" y="3960860"/>
            <a:ext cx="9996300" cy="1642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40"/>
              </a:lnSpc>
            </a:pPr>
            <a:r>
              <a:rPr lang="en-US" sz="9600" spc="892">
                <a:solidFill>
                  <a:srgbClr val="FFFFFF"/>
                </a:solidFill>
                <a:ea typeface="思源黑体" panose="020B0500000000000000"/>
              </a:rPr>
              <a:t>谢谢观看</a:t>
            </a:r>
            <a:endParaRPr lang="en-US" sz="9600" spc="892">
              <a:solidFill>
                <a:srgbClr val="FFFFFF"/>
              </a:solidFill>
              <a:ea typeface="思源黑体" panose="020B05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110108" y="3188823"/>
            <a:ext cx="5780559" cy="393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spc="456">
                <a:solidFill>
                  <a:srgbClr val="FFFFFF"/>
                </a:solidFill>
                <a:latin typeface="Open Sans" panose="020B0606030504020204"/>
              </a:rPr>
              <a:t>THANKS FOR WATCHING</a:t>
            </a:r>
            <a:endParaRPr lang="en-US" sz="2400" spc="456">
              <a:solidFill>
                <a:srgbClr val="FFFFFF"/>
              </a:solidFill>
              <a:latin typeface="Open Sans" panose="020B0606030504020204"/>
            </a:endParaRPr>
          </a:p>
        </p:txBody>
      </p:sp>
      <p:grpSp>
        <p:nvGrpSpPr>
          <p:cNvPr id="4" name="Group 4"/>
          <p:cNvGrpSpPr/>
          <p:nvPr/>
        </p:nvGrpSpPr>
        <p:grpSpPr>
          <a:xfrm rot="0">
            <a:off x="10956842" y="6276247"/>
            <a:ext cx="7737733" cy="228685"/>
            <a:chOff x="0" y="0"/>
            <a:chExt cx="11258512" cy="3327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258512" cy="297180"/>
            </a:xfrm>
            <a:custGeom>
              <a:avLst/>
              <a:gdLst/>
              <a:ahLst/>
              <a:cxnLst/>
              <a:rect l="l" t="t" r="r" b="b"/>
              <a:pathLst>
                <a:path w="11258512" h="297180">
                  <a:moveTo>
                    <a:pt x="10961332" y="0"/>
                  </a:moveTo>
                  <a:lnTo>
                    <a:pt x="10961332" y="129540"/>
                  </a:lnTo>
                  <a:lnTo>
                    <a:pt x="297180" y="129540"/>
                  </a:lnTo>
                  <a:lnTo>
                    <a:pt x="297180" y="0"/>
                  </a:lnTo>
                  <a:lnTo>
                    <a:pt x="0" y="0"/>
                  </a:lnTo>
                  <a:lnTo>
                    <a:pt x="0" y="297180"/>
                  </a:lnTo>
                  <a:lnTo>
                    <a:pt x="297180" y="297180"/>
                  </a:lnTo>
                  <a:lnTo>
                    <a:pt x="297180" y="167640"/>
                  </a:lnTo>
                  <a:lnTo>
                    <a:pt x="10960062" y="167640"/>
                  </a:lnTo>
                  <a:lnTo>
                    <a:pt x="10960062" y="297180"/>
                  </a:lnTo>
                  <a:lnTo>
                    <a:pt x="11258512" y="297180"/>
                  </a:lnTo>
                  <a:lnTo>
                    <a:pt x="11258512" y="0"/>
                  </a:lnTo>
                  <a:lnTo>
                    <a:pt x="10961332" y="0"/>
                  </a:lnTo>
                  <a:close/>
                  <a:moveTo>
                    <a:pt x="260350" y="260350"/>
                  </a:moveTo>
                  <a:lnTo>
                    <a:pt x="36830" y="260350"/>
                  </a:lnTo>
                  <a:lnTo>
                    <a:pt x="36830" y="36830"/>
                  </a:lnTo>
                  <a:lnTo>
                    <a:pt x="260350" y="36830"/>
                  </a:lnTo>
                  <a:lnTo>
                    <a:pt x="260350" y="260350"/>
                  </a:lnTo>
                  <a:close/>
                  <a:moveTo>
                    <a:pt x="11221682" y="260350"/>
                  </a:moveTo>
                  <a:lnTo>
                    <a:pt x="10998162" y="260350"/>
                  </a:lnTo>
                  <a:lnTo>
                    <a:pt x="10998162" y="36830"/>
                  </a:lnTo>
                  <a:lnTo>
                    <a:pt x="11221682" y="36830"/>
                  </a:lnTo>
                  <a:lnTo>
                    <a:pt x="11221682" y="260350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 rot="0">
            <a:off x="-406575" y="3306263"/>
            <a:ext cx="7673168" cy="228685"/>
            <a:chOff x="0" y="0"/>
            <a:chExt cx="11164569" cy="3327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164569" cy="297180"/>
            </a:xfrm>
            <a:custGeom>
              <a:avLst/>
              <a:gdLst/>
              <a:ahLst/>
              <a:cxnLst/>
              <a:rect l="l" t="t" r="r" b="b"/>
              <a:pathLst>
                <a:path w="11164569" h="297180">
                  <a:moveTo>
                    <a:pt x="10867389" y="0"/>
                  </a:moveTo>
                  <a:lnTo>
                    <a:pt x="10867389" y="129540"/>
                  </a:lnTo>
                  <a:lnTo>
                    <a:pt x="297180" y="129540"/>
                  </a:lnTo>
                  <a:lnTo>
                    <a:pt x="297180" y="0"/>
                  </a:lnTo>
                  <a:lnTo>
                    <a:pt x="0" y="0"/>
                  </a:lnTo>
                  <a:lnTo>
                    <a:pt x="0" y="297180"/>
                  </a:lnTo>
                  <a:lnTo>
                    <a:pt x="297180" y="297180"/>
                  </a:lnTo>
                  <a:lnTo>
                    <a:pt x="297180" y="167640"/>
                  </a:lnTo>
                  <a:lnTo>
                    <a:pt x="10866119" y="167640"/>
                  </a:lnTo>
                  <a:lnTo>
                    <a:pt x="10866119" y="297180"/>
                  </a:lnTo>
                  <a:lnTo>
                    <a:pt x="11164569" y="297180"/>
                  </a:lnTo>
                  <a:lnTo>
                    <a:pt x="11164569" y="0"/>
                  </a:lnTo>
                  <a:lnTo>
                    <a:pt x="10867389" y="0"/>
                  </a:lnTo>
                  <a:close/>
                  <a:moveTo>
                    <a:pt x="260350" y="260350"/>
                  </a:moveTo>
                  <a:lnTo>
                    <a:pt x="36830" y="260350"/>
                  </a:lnTo>
                  <a:lnTo>
                    <a:pt x="36830" y="36830"/>
                  </a:lnTo>
                  <a:lnTo>
                    <a:pt x="260350" y="36830"/>
                  </a:lnTo>
                  <a:lnTo>
                    <a:pt x="260350" y="260350"/>
                  </a:lnTo>
                  <a:close/>
                  <a:moveTo>
                    <a:pt x="11127739" y="260350"/>
                  </a:moveTo>
                  <a:lnTo>
                    <a:pt x="10904219" y="260350"/>
                  </a:lnTo>
                  <a:lnTo>
                    <a:pt x="10904219" y="36830"/>
                  </a:lnTo>
                  <a:lnTo>
                    <a:pt x="11127739" y="36830"/>
                  </a:lnTo>
                  <a:lnTo>
                    <a:pt x="11127739" y="260350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7481966" y="6105482"/>
            <a:ext cx="3324067" cy="480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spc="795">
                <a:solidFill>
                  <a:srgbClr val="FFFFFF"/>
                </a:solidFill>
                <a:latin typeface="Open Sans" panose="020B0606030504020204"/>
              </a:rPr>
              <a:t>2021/06/20</a:t>
            </a:r>
            <a:endParaRPr lang="en-US" sz="2800" spc="795">
              <a:solidFill>
                <a:srgbClr val="FFFFFF"/>
              </a:solidFill>
              <a:latin typeface="Open Sans" panose="020B060603050402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33468" y="2189797"/>
            <a:ext cx="5771091" cy="1627842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3" name="TextBox 3"/>
          <p:cNvSpPr txBox="1"/>
          <p:nvPr/>
        </p:nvSpPr>
        <p:spPr>
          <a:xfrm>
            <a:off x="12719035" y="5561062"/>
            <a:ext cx="1745524" cy="542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60"/>
              </a:lnSpc>
            </a:pPr>
            <a:r>
              <a:rPr lang="en-US" sz="3185">
                <a:solidFill>
                  <a:srgbClr val="545454"/>
                </a:solidFill>
                <a:ea typeface="字由点字典黑 65J" panose="00020600040101010101"/>
              </a:rPr>
              <a:t>选题背景</a:t>
            </a:r>
            <a:endParaRPr lang="en-US" sz="3185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587085" y="5276135"/>
            <a:ext cx="1174323" cy="93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 spc="434">
                <a:solidFill>
                  <a:srgbClr val="0E2D8B"/>
                </a:solidFill>
                <a:latin typeface="Oswald" panose="00000500000000000000"/>
              </a:rPr>
              <a:t>01</a:t>
            </a:r>
            <a:endParaRPr lang="en-US" sz="5500" spc="434">
              <a:solidFill>
                <a:srgbClr val="0E2D8B"/>
              </a:solidFill>
              <a:latin typeface="Oswald" panose="0000050000000000000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-133468" y="6115159"/>
            <a:ext cx="6507609" cy="5648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15"/>
              </a:lnSpc>
            </a:pPr>
            <a:r>
              <a:rPr lang="en-US" sz="33155" spc="2619">
                <a:solidFill>
                  <a:srgbClr val="EBEBEB"/>
                </a:solidFill>
                <a:latin typeface="Oswald" panose="00000500000000000000"/>
              </a:rPr>
              <a:t>01</a:t>
            </a:r>
            <a:endParaRPr lang="en-US" sz="33155" spc="2619">
              <a:solidFill>
                <a:srgbClr val="EBEBEB"/>
              </a:solidFill>
              <a:latin typeface="Oswald" panose="000005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313136" y="5276135"/>
            <a:ext cx="1174323" cy="93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 spc="99">
                <a:solidFill>
                  <a:srgbClr val="0E2D8B"/>
                </a:solidFill>
                <a:latin typeface="Oswald" panose="00000500000000000000"/>
              </a:rPr>
              <a:t>02</a:t>
            </a:r>
            <a:endParaRPr lang="en-US" sz="5500" spc="99">
              <a:solidFill>
                <a:srgbClr val="0E2D8B"/>
              </a:solidFill>
              <a:latin typeface="Oswald" panose="000005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972625" y="5561062"/>
            <a:ext cx="2342749" cy="542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60"/>
              </a:lnSpc>
            </a:pPr>
            <a:r>
              <a:rPr lang="en-US" sz="3185">
                <a:solidFill>
                  <a:srgbClr val="545454"/>
                </a:solidFill>
                <a:ea typeface="字由点字典黑 65J" panose="00020600040101010101"/>
              </a:rPr>
              <a:t>研究意义</a:t>
            </a:r>
            <a:endParaRPr lang="en-US" sz="3185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313136" y="7002777"/>
            <a:ext cx="1174323" cy="93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 spc="99">
                <a:solidFill>
                  <a:srgbClr val="0E2D8B"/>
                </a:solidFill>
                <a:latin typeface="Oswald" panose="00000500000000000000"/>
              </a:rPr>
              <a:t>04</a:t>
            </a:r>
            <a:endParaRPr lang="en-US" sz="5500" spc="99">
              <a:solidFill>
                <a:srgbClr val="0E2D8B"/>
              </a:solidFill>
              <a:latin typeface="Oswald" panose="000005000000000000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587085" y="7002777"/>
            <a:ext cx="1174323" cy="93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 spc="99">
                <a:solidFill>
                  <a:srgbClr val="0E2D8B"/>
                </a:solidFill>
                <a:latin typeface="Oswald" panose="00000500000000000000"/>
              </a:rPr>
              <a:t>03</a:t>
            </a:r>
            <a:endParaRPr lang="en-US" sz="5500" spc="99">
              <a:solidFill>
                <a:srgbClr val="0E2D8B"/>
              </a:solidFill>
              <a:latin typeface="Oswald" panose="000005000000000000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972625" y="7271562"/>
            <a:ext cx="1196723" cy="542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60"/>
              </a:lnSpc>
            </a:pPr>
            <a:r>
              <a:rPr lang="en-US" sz="3185">
                <a:solidFill>
                  <a:srgbClr val="545454"/>
                </a:solidFill>
                <a:ea typeface="字由点字典黑 65J" panose="00020600040101010101"/>
              </a:rPr>
              <a:t>综述</a:t>
            </a:r>
            <a:endParaRPr lang="en-US" sz="3185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719035" y="7271562"/>
            <a:ext cx="1939219" cy="542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60"/>
              </a:lnSpc>
            </a:pPr>
            <a:r>
              <a:rPr lang="en-US" sz="3185">
                <a:solidFill>
                  <a:srgbClr val="545454"/>
                </a:solidFill>
                <a:ea typeface="字由点字典黑 65J" panose="00020600040101010101"/>
              </a:rPr>
              <a:t>研究基础</a:t>
            </a:r>
            <a:endParaRPr lang="en-US" sz="3185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574311" y="2368947"/>
            <a:ext cx="3516393" cy="739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30"/>
              </a:lnSpc>
            </a:pPr>
            <a:r>
              <a:rPr lang="en-US" sz="4380" spc="1944">
                <a:solidFill>
                  <a:srgbClr val="FFFFFF"/>
                </a:solidFill>
                <a:ea typeface="字由点字典黑 65J" panose="00020600040101010101"/>
              </a:rPr>
              <a:t>课题背景</a:t>
            </a:r>
            <a:endParaRPr lang="en-US" sz="4380" spc="1944">
              <a:solidFill>
                <a:srgbClr val="FFFFFF"/>
              </a:solidFill>
              <a:ea typeface="字由点字典黑 65J" panose="00020600040101010101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550753" y="3060554"/>
            <a:ext cx="3597099" cy="492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2">
                <a:solidFill>
                  <a:srgbClr val="FFFFFF"/>
                </a:solidFill>
                <a:latin typeface="Open Sans" panose="020B0606030504020204"/>
              </a:rPr>
              <a:t>BACKGROUND</a:t>
            </a:r>
            <a:endParaRPr lang="en-US" sz="3000" spc="302">
              <a:solidFill>
                <a:srgbClr val="FFFFFF"/>
              </a:solidFill>
              <a:latin typeface="Open Sans" panose="020B0606030504020204"/>
            </a:endParaRPr>
          </a:p>
        </p:txBody>
      </p:sp>
      <p:grpSp>
        <p:nvGrpSpPr>
          <p:cNvPr id="14" name="Group 14"/>
          <p:cNvGrpSpPr/>
          <p:nvPr/>
        </p:nvGrpSpPr>
        <p:grpSpPr>
          <a:xfrm rot="0">
            <a:off x="5515959" y="3696592"/>
            <a:ext cx="12917934" cy="201753"/>
            <a:chOff x="0" y="0"/>
            <a:chExt cx="32526456" cy="508000"/>
          </a:xfrm>
        </p:grpSpPr>
        <p:sp>
          <p:nvSpPr>
            <p:cNvPr id="15" name="Freeform 15"/>
            <p:cNvSpPr/>
            <p:nvPr/>
          </p:nvSpPr>
          <p:spPr>
            <a:xfrm>
              <a:off x="0" y="215900"/>
              <a:ext cx="32526458" cy="76200"/>
            </a:xfrm>
            <a:custGeom>
              <a:avLst/>
              <a:gdLst/>
              <a:ahLst/>
              <a:cxnLst/>
              <a:rect l="l" t="t" r="r" b="b"/>
              <a:pathLst>
                <a:path w="32526458" h="76200">
                  <a:moveTo>
                    <a:pt x="0" y="0"/>
                  </a:moveTo>
                  <a:lnTo>
                    <a:pt x="32526458" y="0"/>
                  </a:lnTo>
                  <a:lnTo>
                    <a:pt x="32526458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0E2D8B"/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00975" y="6222174"/>
            <a:ext cx="9924925" cy="2225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</a:rPr>
              <a:t>演讲是一种交流工具，可以是演示、演讲、报告等等。大多数时候，他们都是在观众面前。他们有各种各样的目的，使他们成为令人信服和教学的有力工具。</a:t>
            </a:r>
            <a:endParaRPr lang="en-US" sz="2100">
              <a:solidFill>
                <a:srgbClr val="545454"/>
              </a:solidFill>
              <a:ea typeface="字由点字典黑 65J" panose="00020600040101010101"/>
            </a:endParaRP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</a:rPr>
              <a:t>大多数时候，他们都是在观众面前。他们有各种各样的目的，使他们成为令人信服和教学的有力工具。大部分时间，它们都是在为观众服务。它们有多种用途，是演讲和教学的有力工具。</a:t>
            </a:r>
            <a:endParaRPr lang="en-US" sz="2100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872660" y="2808465"/>
            <a:ext cx="1945622" cy="4016742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4" name="TextBox 4"/>
          <p:cNvSpPr txBox="1"/>
          <p:nvPr/>
        </p:nvSpPr>
        <p:spPr>
          <a:xfrm>
            <a:off x="2170792" y="2815516"/>
            <a:ext cx="674679" cy="3629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70"/>
              </a:lnSpc>
            </a:pPr>
            <a:r>
              <a:rPr lang="en-US" sz="4495">
                <a:solidFill>
                  <a:srgbClr val="FFFFFF"/>
                </a:solidFill>
                <a:ea typeface="字由点字典黑 65J" panose="00020600040101010101"/>
              </a:rPr>
              <a:t>研究意义</a:t>
            </a:r>
            <a:endParaRPr lang="en-US" sz="4495">
              <a:solidFill>
                <a:srgbClr val="FFFFFF"/>
              </a:solidFill>
              <a:ea typeface="字由点字典黑 65J" panose="00020600040101010101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845435" y="2894330"/>
            <a:ext cx="288925" cy="38468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l" fontAlgn="auto">
              <a:lnSpc>
                <a:spcPts val="2500"/>
              </a:lnSpc>
              <a:buClrTx/>
              <a:buSzTx/>
              <a:buFontTx/>
            </a:pPr>
            <a:r>
              <a:rPr lang="en-US" sz="2000" spc="585">
                <a:solidFill>
                  <a:srgbClr val="FFFFFF"/>
                </a:solidFill>
                <a:latin typeface="字由点字典黑 65J" panose="00020600040101010101"/>
                <a:sym typeface="+mn-ea"/>
              </a:rPr>
              <a:t>SIGNIFICANCE</a:t>
            </a:r>
            <a:endParaRPr lang="en-US" sz="2000" spc="585">
              <a:solidFill>
                <a:srgbClr val="FFFFFF"/>
              </a:solidFill>
              <a:latin typeface="字由点字典黑 65J" panose="00020600040101010101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7086600" y="1717675"/>
            <a:ext cx="4850130" cy="68522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AutoShape 2"/>
          <p:cNvSpPr/>
          <p:nvPr/>
        </p:nvSpPr>
        <p:spPr>
          <a:xfrm>
            <a:off x="11244865" y="7231586"/>
            <a:ext cx="5715000" cy="1790700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3" name="TextBox 3"/>
          <p:cNvSpPr txBox="1"/>
          <p:nvPr/>
        </p:nvSpPr>
        <p:spPr>
          <a:xfrm>
            <a:off x="12050045" y="7441612"/>
            <a:ext cx="2809240" cy="761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ea typeface="字由点字典黑 65J" panose="00020600040101010101"/>
              </a:rPr>
              <a:t>研究基础</a:t>
            </a:r>
            <a:endParaRPr lang="en-US" sz="4500">
              <a:solidFill>
                <a:srgbClr val="FFFFFF"/>
              </a:solidFill>
              <a:ea typeface="字由点字典黑 65J" panose="00020600040101010101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050045" y="8245793"/>
            <a:ext cx="3495040" cy="517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276">
                <a:solidFill>
                  <a:srgbClr val="FFFFFF"/>
                </a:solidFill>
                <a:latin typeface="字由点字典黑 65J" panose="00020600040101010101"/>
              </a:rPr>
              <a:t>FOUNDATION</a:t>
            </a:r>
            <a:endParaRPr lang="en-US" sz="3000" spc="276">
              <a:solidFill>
                <a:srgbClr val="FFFFFF"/>
              </a:solidFill>
              <a:latin typeface="字由点字典黑 65J" panose="00020600040101010101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1638300" y="1953692"/>
            <a:ext cx="5715000" cy="1790700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6" name="TextBox 6"/>
          <p:cNvSpPr txBox="1"/>
          <p:nvPr/>
        </p:nvSpPr>
        <p:spPr>
          <a:xfrm>
            <a:off x="2196731" y="2249958"/>
            <a:ext cx="1636999" cy="759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ea typeface="字由点字典黑 65J" panose="00020600040101010101"/>
              </a:rPr>
              <a:t>综 述</a:t>
            </a:r>
            <a:endParaRPr lang="en-US" sz="4500">
              <a:solidFill>
                <a:srgbClr val="FFFFFF"/>
              </a:solidFill>
              <a:ea typeface="字由点字典黑 65J" panose="00020600040101010101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178565" y="1877492"/>
            <a:ext cx="2804301" cy="461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400">
                <a:solidFill>
                  <a:srgbClr val="545454"/>
                </a:solidFill>
                <a:ea typeface="字由点字典黑 65J" panose="00020600040101010101"/>
              </a:rPr>
              <a:t>（</a:t>
            </a:r>
            <a:r>
              <a:rPr lang="zh-CN" altLang="en-US" sz="2400">
                <a:solidFill>
                  <a:srgbClr val="545454"/>
                </a:solidFill>
                <a:ea typeface="字由点字典黑 65J" panose="00020600040101010101"/>
              </a:rPr>
              <a:t>空）</a:t>
            </a:r>
            <a:endParaRPr lang="zh-CN" altLang="en-US" sz="2400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51179" y="4229306"/>
            <a:ext cx="2804301" cy="5078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545454"/>
                </a:solidFill>
                <a:ea typeface="字由点字典黑 65J" panose="00020600040101010101"/>
              </a:rPr>
              <a:t>本项目构建了基于视频追踪的面部微反应识别系统，在人脸授权的前提下，实现短期内对人物的情感波动监测。在深度学习的基础上，通过对人物微反应的分析得到情绪状态，并根据分析的结果进行针对性的疏导或警告。</a:t>
            </a:r>
            <a:endParaRPr lang="en-US" sz="2400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883295" y="2943138"/>
            <a:ext cx="2340070" cy="508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字由点字典黑 65J" panose="00020600040101010101"/>
              </a:rPr>
              <a:t>REVIEW</a:t>
            </a:r>
            <a:endParaRPr lang="en-US" sz="3000" spc="300">
              <a:solidFill>
                <a:srgbClr val="FFFFFF"/>
              </a:solidFill>
              <a:latin typeface="字由点字典黑 65J" panose="00020600040101010101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33468" y="2189797"/>
            <a:ext cx="8438091" cy="1627842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3" name="TextBox 3"/>
          <p:cNvSpPr txBox="1"/>
          <p:nvPr/>
        </p:nvSpPr>
        <p:spPr>
          <a:xfrm>
            <a:off x="9346812" y="5637262"/>
            <a:ext cx="1745524" cy="542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60"/>
              </a:lnSpc>
            </a:pPr>
            <a:r>
              <a:rPr lang="en-US" sz="3185">
                <a:solidFill>
                  <a:srgbClr val="545454"/>
                </a:solidFill>
                <a:ea typeface="字由点字典黑 65J" panose="00020600040101010101"/>
              </a:rPr>
              <a:t>课题现状</a:t>
            </a:r>
            <a:endParaRPr lang="en-US" sz="3185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974926" y="6115159"/>
            <a:ext cx="6507609" cy="5648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15"/>
              </a:lnSpc>
            </a:pPr>
            <a:r>
              <a:rPr lang="en-US" sz="33155" spc="2619">
                <a:solidFill>
                  <a:srgbClr val="EBEBEB"/>
                </a:solidFill>
                <a:latin typeface="Oswald" panose="00000500000000000000"/>
              </a:rPr>
              <a:t>02</a:t>
            </a:r>
            <a:endParaRPr lang="en-US" sz="33155" spc="2619">
              <a:solidFill>
                <a:srgbClr val="EBEBEB"/>
              </a:solidFill>
              <a:latin typeface="Oswald" panose="0000050000000000000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940913" y="5352335"/>
            <a:ext cx="1174323" cy="93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 spc="99">
                <a:solidFill>
                  <a:srgbClr val="0E2D8B"/>
                </a:solidFill>
                <a:latin typeface="Oswald" panose="00000500000000000000"/>
              </a:rPr>
              <a:t>01</a:t>
            </a:r>
            <a:endParaRPr lang="en-US" sz="5500" spc="99">
              <a:solidFill>
                <a:srgbClr val="0E2D8B"/>
              </a:solidFill>
              <a:latin typeface="Oswald" panose="000005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940913" y="6926577"/>
            <a:ext cx="1174323" cy="93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 spc="99">
                <a:solidFill>
                  <a:srgbClr val="0E2D8B"/>
                </a:solidFill>
                <a:latin typeface="Oswald" panose="00000500000000000000"/>
              </a:rPr>
              <a:t>02</a:t>
            </a:r>
            <a:endParaRPr lang="en-US" sz="5500" spc="99">
              <a:solidFill>
                <a:srgbClr val="0E2D8B"/>
              </a:solidFill>
              <a:latin typeface="Oswald" panose="000005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346812" y="7195362"/>
            <a:ext cx="1939219" cy="542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60"/>
              </a:lnSpc>
            </a:pPr>
            <a:r>
              <a:rPr lang="en-US" sz="3185">
                <a:solidFill>
                  <a:srgbClr val="545454"/>
                </a:solidFill>
                <a:ea typeface="字由点字典黑 65J" panose="00020600040101010101"/>
              </a:rPr>
              <a:t>未来发展</a:t>
            </a:r>
            <a:endParaRPr lang="en-US" sz="3185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86020" y="2368947"/>
            <a:ext cx="6678693" cy="739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30"/>
              </a:lnSpc>
            </a:pPr>
            <a:r>
              <a:rPr lang="en-US" sz="4380" spc="1944">
                <a:solidFill>
                  <a:srgbClr val="FFFFFF"/>
                </a:solidFill>
                <a:ea typeface="字由点字典黑 65J" panose="00020600040101010101"/>
              </a:rPr>
              <a:t>课题现状及发展</a:t>
            </a:r>
            <a:endParaRPr lang="en-US" sz="4380" spc="1944">
              <a:solidFill>
                <a:srgbClr val="FFFFFF"/>
              </a:solidFill>
              <a:ea typeface="字由点字典黑 65J" panose="00020600040101010101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753014" y="3136754"/>
            <a:ext cx="6111699" cy="492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2">
                <a:solidFill>
                  <a:srgbClr val="FFFFFF"/>
                </a:solidFill>
                <a:latin typeface="Open Sans" panose="020B0606030504020204"/>
              </a:rPr>
              <a:t>STATUS AND DEVELOPMENT</a:t>
            </a:r>
            <a:endParaRPr lang="en-US" sz="3000" spc="302">
              <a:solidFill>
                <a:srgbClr val="FFFFFF"/>
              </a:solidFill>
              <a:latin typeface="Open Sans" panose="020B0606030504020204"/>
            </a:endParaRPr>
          </a:p>
        </p:txBody>
      </p:sp>
      <p:grpSp>
        <p:nvGrpSpPr>
          <p:cNvPr id="10" name="Group 10"/>
          <p:cNvGrpSpPr/>
          <p:nvPr/>
        </p:nvGrpSpPr>
        <p:grpSpPr>
          <a:xfrm rot="0">
            <a:off x="5515959" y="3696592"/>
            <a:ext cx="12917934" cy="201753"/>
            <a:chOff x="0" y="0"/>
            <a:chExt cx="32526456" cy="508000"/>
          </a:xfrm>
        </p:grpSpPr>
        <p:sp>
          <p:nvSpPr>
            <p:cNvPr id="11" name="Freeform 11"/>
            <p:cNvSpPr/>
            <p:nvPr/>
          </p:nvSpPr>
          <p:spPr>
            <a:xfrm>
              <a:off x="0" y="215900"/>
              <a:ext cx="32526458" cy="76200"/>
            </a:xfrm>
            <a:custGeom>
              <a:avLst/>
              <a:gdLst/>
              <a:ahLst/>
              <a:cxnLst/>
              <a:rect l="l" t="t" r="r" b="b"/>
              <a:pathLst>
                <a:path w="32526458" h="76200">
                  <a:moveTo>
                    <a:pt x="0" y="0"/>
                  </a:moveTo>
                  <a:lnTo>
                    <a:pt x="32526458" y="0"/>
                  </a:lnTo>
                  <a:lnTo>
                    <a:pt x="32526458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0E2D8B"/>
            </a:solid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239043" y="5257800"/>
            <a:ext cx="932391" cy="3151842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3" name="AutoShape 3"/>
          <p:cNvSpPr/>
          <p:nvPr/>
        </p:nvSpPr>
        <p:spPr>
          <a:xfrm>
            <a:off x="10304818" y="5257800"/>
            <a:ext cx="932391" cy="3151842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4" name="TextBox 4"/>
          <p:cNvSpPr txBox="1"/>
          <p:nvPr/>
        </p:nvSpPr>
        <p:spPr>
          <a:xfrm>
            <a:off x="2369175" y="5295900"/>
            <a:ext cx="672127" cy="3304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50"/>
              </a:lnSpc>
            </a:pPr>
            <a:r>
              <a:rPr lang="en-US" sz="4500" spc="350">
                <a:solidFill>
                  <a:srgbClr val="EBEBEB"/>
                </a:solidFill>
                <a:ea typeface="字由点字典黑 65J" panose="00020600040101010101"/>
              </a:rPr>
              <a:t>课题现状</a:t>
            </a:r>
            <a:endParaRPr lang="en-US" sz="4500" spc="350">
              <a:solidFill>
                <a:srgbClr val="EBEBEB"/>
              </a:solidFill>
              <a:ea typeface="字由点字典黑 65J" panose="00020600040101010101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439394" y="5257800"/>
            <a:ext cx="672127" cy="323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50"/>
              </a:lnSpc>
            </a:pPr>
            <a:r>
              <a:rPr lang="en-US" sz="4500" spc="350">
                <a:solidFill>
                  <a:srgbClr val="EBEBEB"/>
                </a:solidFill>
                <a:ea typeface="字由点字典黑 65J" panose="00020600040101010101"/>
              </a:rPr>
              <a:t>未来发展</a:t>
            </a:r>
            <a:endParaRPr lang="en-US" sz="4500" spc="350">
              <a:solidFill>
                <a:srgbClr val="EBEBEB"/>
              </a:solidFill>
              <a:ea typeface="字由点字典黑 65J" panose="00020600040101010101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053699" y="6578854"/>
            <a:ext cx="5090301" cy="1356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545454"/>
                </a:solidFill>
                <a:ea typeface="字由点字典黑 65J" panose="00020600040101010101"/>
              </a:rPr>
              <a:t>如果您想在演示文稿中内容，可以选择多种方式。您可以在讲座中包含团队照片，产品说明或目标。</a:t>
            </a:r>
            <a:endParaRPr lang="en-US" sz="2400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2130899" y="6643221"/>
            <a:ext cx="5090301" cy="1813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545454"/>
                </a:solidFill>
                <a:ea typeface="字由点字典黑 65J" panose="00020600040101010101"/>
              </a:rPr>
              <a:t>如果您想在演示文稿中内容，可以选择多种方式。您可以在讲座中包含团队照片，产品说明或目标。这一切都取决于您的演示文稿的目的</a:t>
            </a:r>
            <a:endParaRPr lang="en-US" sz="2400">
              <a:solidFill>
                <a:srgbClr val="545454"/>
              </a:solidFill>
              <a:ea typeface="字由点字典黑 65J" panose="00020600040101010101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33468" y="2189797"/>
            <a:ext cx="7295091" cy="1627842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3" name="TextBox 3"/>
          <p:cNvSpPr txBox="1"/>
          <p:nvPr/>
        </p:nvSpPr>
        <p:spPr>
          <a:xfrm>
            <a:off x="10549899" y="5314127"/>
            <a:ext cx="1745524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60"/>
              </a:lnSpc>
            </a:pPr>
            <a:r>
              <a:rPr lang="zh-CN" altLang="en-US" sz="3185">
                <a:solidFill>
                  <a:srgbClr val="545454"/>
                </a:solidFill>
                <a:ea typeface="字由点字典黑 65J" panose="00020600040101010101"/>
              </a:rPr>
              <a:t>系统</a:t>
            </a:r>
            <a:r>
              <a:rPr lang="zh-CN" altLang="en-US" sz="3185">
                <a:solidFill>
                  <a:srgbClr val="545454"/>
                </a:solidFill>
                <a:ea typeface="字由点字典黑 65J" panose="00020600040101010101"/>
              </a:rPr>
              <a:t>结构</a:t>
            </a:r>
            <a:endParaRPr lang="zh-CN" altLang="en-US" sz="3185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974926" y="-2644388"/>
            <a:ext cx="6507609" cy="5648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15"/>
              </a:lnSpc>
            </a:pPr>
            <a:r>
              <a:rPr lang="en-US" sz="33155" spc="2619">
                <a:solidFill>
                  <a:srgbClr val="EBEBEB"/>
                </a:solidFill>
                <a:latin typeface="Oswald" panose="00000500000000000000"/>
              </a:rPr>
              <a:t>03</a:t>
            </a:r>
            <a:endParaRPr lang="en-US" sz="33155" spc="2619">
              <a:solidFill>
                <a:srgbClr val="EBEBEB"/>
              </a:solidFill>
              <a:latin typeface="Oswald" panose="0000050000000000000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144000" y="5029200"/>
            <a:ext cx="1174323" cy="93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 spc="99">
                <a:solidFill>
                  <a:srgbClr val="0E2D8B"/>
                </a:solidFill>
                <a:latin typeface="Oswald" panose="00000500000000000000"/>
              </a:rPr>
              <a:t>01</a:t>
            </a:r>
            <a:endParaRPr lang="en-US" sz="5500" spc="99">
              <a:solidFill>
                <a:srgbClr val="0E2D8B"/>
              </a:solidFill>
              <a:latin typeface="Oswald" panose="000005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144000" y="6565342"/>
            <a:ext cx="1174323" cy="93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 spc="99">
                <a:solidFill>
                  <a:srgbClr val="0E2D8B"/>
                </a:solidFill>
                <a:latin typeface="Oswald" panose="00000500000000000000"/>
              </a:rPr>
              <a:t>02</a:t>
            </a:r>
            <a:endParaRPr lang="en-US" sz="5500" spc="99">
              <a:solidFill>
                <a:srgbClr val="0E2D8B"/>
              </a:solidFill>
              <a:latin typeface="Oswald" panose="000005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144000" y="8101333"/>
            <a:ext cx="1174323" cy="93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5500" spc="99">
                <a:solidFill>
                  <a:srgbClr val="0E2D8B"/>
                </a:solidFill>
                <a:latin typeface="Oswald" panose="00000500000000000000"/>
              </a:rPr>
              <a:t>03</a:t>
            </a:r>
            <a:endParaRPr lang="en-US" sz="5500" spc="99">
              <a:solidFill>
                <a:srgbClr val="0E2D8B"/>
              </a:solidFill>
              <a:latin typeface="Oswald" panose="000005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549899" y="6834128"/>
            <a:ext cx="1939219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60"/>
              </a:lnSpc>
            </a:pPr>
            <a:r>
              <a:rPr lang="zh-CN" altLang="en-US" sz="3185">
                <a:solidFill>
                  <a:srgbClr val="545454"/>
                </a:solidFill>
                <a:ea typeface="字由点字典黑 65J" panose="00020600040101010101"/>
              </a:rPr>
              <a:t>主要</a:t>
            </a:r>
            <a:r>
              <a:rPr lang="zh-CN" altLang="en-US" sz="3185">
                <a:solidFill>
                  <a:srgbClr val="545454"/>
                </a:solidFill>
                <a:ea typeface="字由点字典黑 65J" panose="00020600040101010101"/>
              </a:rPr>
              <a:t>功能</a:t>
            </a:r>
            <a:endParaRPr lang="zh-CN" altLang="en-US" sz="3185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549899" y="8344083"/>
            <a:ext cx="1939219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60"/>
              </a:lnSpc>
            </a:pPr>
            <a:r>
              <a:rPr lang="zh-CN" altLang="en-US" sz="3185">
                <a:solidFill>
                  <a:srgbClr val="545454"/>
                </a:solidFill>
                <a:ea typeface="字由点字典黑 65J" panose="00020600040101010101"/>
              </a:rPr>
              <a:t>特色创新</a:t>
            </a:r>
            <a:endParaRPr lang="zh-CN" altLang="en-US" sz="3185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43120" y="2368947"/>
            <a:ext cx="6678693" cy="786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30"/>
              </a:lnSpc>
            </a:pPr>
            <a:r>
              <a:rPr lang="en-US" sz="4380" spc="1944">
                <a:solidFill>
                  <a:srgbClr val="FFFFFF"/>
                </a:solidFill>
                <a:ea typeface="字由点字典黑 65J" panose="00020600040101010101"/>
              </a:rPr>
              <a:t>研究</a:t>
            </a:r>
            <a:r>
              <a:rPr lang="zh-CN" altLang="en-US" sz="4380" spc="1944">
                <a:solidFill>
                  <a:srgbClr val="FFFFFF"/>
                </a:solidFill>
                <a:ea typeface="字由点字典黑 65J" panose="00020600040101010101"/>
              </a:rPr>
              <a:t>成果</a:t>
            </a:r>
            <a:r>
              <a:rPr lang="zh-CN" altLang="en-US" sz="4380" spc="1944">
                <a:solidFill>
                  <a:srgbClr val="FFFFFF"/>
                </a:solidFill>
                <a:ea typeface="字由点字典黑 65J" panose="00020600040101010101"/>
              </a:rPr>
              <a:t>介绍</a:t>
            </a:r>
            <a:endParaRPr lang="zh-CN" altLang="en-US" sz="4380" spc="1944">
              <a:solidFill>
                <a:srgbClr val="FFFFFF"/>
              </a:solidFill>
              <a:ea typeface="字由点字典黑 65J" panose="00020600040101010101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57614" y="3089452"/>
            <a:ext cx="6111699" cy="492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2">
                <a:solidFill>
                  <a:srgbClr val="FFFFFF"/>
                </a:solidFill>
                <a:latin typeface="Open Sans" panose="020B0606030504020204"/>
              </a:rPr>
              <a:t>DATA ANALYSIS</a:t>
            </a:r>
            <a:endParaRPr lang="en-US" sz="3000" spc="302">
              <a:solidFill>
                <a:srgbClr val="FFFFFF"/>
              </a:solidFill>
              <a:latin typeface="Open Sans" panose="020B0606030504020204"/>
            </a:endParaRPr>
          </a:p>
        </p:txBody>
      </p:sp>
      <p:grpSp>
        <p:nvGrpSpPr>
          <p:cNvPr id="12" name="Group 12"/>
          <p:cNvGrpSpPr/>
          <p:nvPr/>
        </p:nvGrpSpPr>
        <p:grpSpPr>
          <a:xfrm rot="0">
            <a:off x="5515959" y="3696592"/>
            <a:ext cx="12917934" cy="201753"/>
            <a:chOff x="0" y="0"/>
            <a:chExt cx="32526456" cy="508000"/>
          </a:xfrm>
        </p:grpSpPr>
        <p:sp>
          <p:nvSpPr>
            <p:cNvPr id="13" name="Freeform 13"/>
            <p:cNvSpPr/>
            <p:nvPr/>
          </p:nvSpPr>
          <p:spPr>
            <a:xfrm>
              <a:off x="0" y="215900"/>
              <a:ext cx="32526458" cy="76200"/>
            </a:xfrm>
            <a:custGeom>
              <a:avLst/>
              <a:gdLst/>
              <a:ahLst/>
              <a:cxnLst/>
              <a:rect l="l" t="t" r="r" b="b"/>
              <a:pathLst>
                <a:path w="32526458" h="76200">
                  <a:moveTo>
                    <a:pt x="0" y="0"/>
                  </a:moveTo>
                  <a:lnTo>
                    <a:pt x="32526458" y="0"/>
                  </a:lnTo>
                  <a:lnTo>
                    <a:pt x="32526458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0E2D8B"/>
            </a:solidFill>
          </p:spPr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53617" y="1318538"/>
            <a:ext cx="3903864" cy="807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zh-CN" altLang="en-US" sz="4500">
                <a:solidFill>
                  <a:srgbClr val="545454"/>
                </a:solidFill>
                <a:ea typeface="字由点字典黑 65J" panose="00020600040101010101"/>
              </a:rPr>
              <a:t>系统结构</a:t>
            </a:r>
            <a:endParaRPr lang="zh-CN" altLang="en-US" sz="4500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203036" y="1304568"/>
            <a:ext cx="3903864" cy="807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zh-CN" altLang="en-US" sz="4500">
                <a:solidFill>
                  <a:srgbClr val="545454"/>
                </a:solidFill>
                <a:ea typeface="字由点字典黑 65J" panose="00020600040101010101"/>
              </a:rPr>
              <a:t>特色创新</a:t>
            </a:r>
            <a:endParaRPr lang="zh-CN" altLang="en-US" sz="4500">
              <a:solidFill>
                <a:srgbClr val="545454"/>
              </a:solidFill>
              <a:ea typeface="字由点字典黑 65J" panose="00020600040101010101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373417" y="1304568"/>
            <a:ext cx="3903864" cy="807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zh-CN" altLang="en-US" sz="4500">
                <a:solidFill>
                  <a:srgbClr val="545454"/>
                </a:solidFill>
                <a:ea typeface="字由点字典黑 65J" panose="00020600040101010101"/>
              </a:rPr>
              <a:t>主要功能</a:t>
            </a:r>
            <a:endParaRPr lang="zh-CN" altLang="en-US" sz="4500">
              <a:solidFill>
                <a:srgbClr val="545454"/>
              </a:solidFill>
              <a:ea typeface="字由点字典黑 65J" panose="00020600040101010101"/>
            </a:endParaRPr>
          </a:p>
        </p:txBody>
      </p:sp>
      <p:grpSp>
        <p:nvGrpSpPr>
          <p:cNvPr id="5" name="Group 5"/>
          <p:cNvGrpSpPr/>
          <p:nvPr/>
        </p:nvGrpSpPr>
        <p:grpSpPr>
          <a:xfrm rot="0">
            <a:off x="2161532" y="2116590"/>
            <a:ext cx="2249934" cy="201753"/>
            <a:chOff x="0" y="0"/>
            <a:chExt cx="5665177" cy="508000"/>
          </a:xfrm>
        </p:grpSpPr>
        <p:sp>
          <p:nvSpPr>
            <p:cNvPr id="6" name="Freeform 6"/>
            <p:cNvSpPr/>
            <p:nvPr/>
          </p:nvSpPr>
          <p:spPr>
            <a:xfrm>
              <a:off x="0" y="215900"/>
              <a:ext cx="5665177" cy="76200"/>
            </a:xfrm>
            <a:custGeom>
              <a:avLst/>
              <a:gdLst/>
              <a:ahLst/>
              <a:cxnLst/>
              <a:rect l="l" t="t" r="r" b="b"/>
              <a:pathLst>
                <a:path w="5665177" h="76200">
                  <a:moveTo>
                    <a:pt x="0" y="0"/>
                  </a:moveTo>
                  <a:lnTo>
                    <a:pt x="5665177" y="0"/>
                  </a:lnTo>
                  <a:lnTo>
                    <a:pt x="5665177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grpSp>
        <p:nvGrpSpPr>
          <p:cNvPr id="7" name="Group 7"/>
          <p:cNvGrpSpPr/>
          <p:nvPr/>
        </p:nvGrpSpPr>
        <p:grpSpPr>
          <a:xfrm rot="0">
            <a:off x="8200382" y="2116590"/>
            <a:ext cx="2249934" cy="201753"/>
            <a:chOff x="0" y="0"/>
            <a:chExt cx="5665177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215900"/>
              <a:ext cx="5665177" cy="76200"/>
            </a:xfrm>
            <a:custGeom>
              <a:avLst/>
              <a:gdLst/>
              <a:ahLst/>
              <a:cxnLst/>
              <a:rect l="l" t="t" r="r" b="b"/>
              <a:pathLst>
                <a:path w="5665177" h="76200">
                  <a:moveTo>
                    <a:pt x="0" y="0"/>
                  </a:moveTo>
                  <a:lnTo>
                    <a:pt x="5665177" y="0"/>
                  </a:lnTo>
                  <a:lnTo>
                    <a:pt x="5665177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grpSp>
        <p:nvGrpSpPr>
          <p:cNvPr id="9" name="Group 9"/>
          <p:cNvGrpSpPr/>
          <p:nvPr/>
        </p:nvGrpSpPr>
        <p:grpSpPr>
          <a:xfrm rot="0">
            <a:off x="14049051" y="2116590"/>
            <a:ext cx="2249934" cy="201753"/>
            <a:chOff x="0" y="0"/>
            <a:chExt cx="5665177" cy="508000"/>
          </a:xfrm>
        </p:grpSpPr>
        <p:sp>
          <p:nvSpPr>
            <p:cNvPr id="10" name="Freeform 10"/>
            <p:cNvSpPr/>
            <p:nvPr/>
          </p:nvSpPr>
          <p:spPr>
            <a:xfrm>
              <a:off x="0" y="215900"/>
              <a:ext cx="5665177" cy="76200"/>
            </a:xfrm>
            <a:custGeom>
              <a:avLst/>
              <a:gdLst/>
              <a:ahLst/>
              <a:cxnLst/>
              <a:rect l="l" t="t" r="r" b="b"/>
              <a:pathLst>
                <a:path w="5665177" h="76200">
                  <a:moveTo>
                    <a:pt x="0" y="0"/>
                  </a:moveTo>
                  <a:lnTo>
                    <a:pt x="5665177" y="0"/>
                  </a:lnTo>
                  <a:lnTo>
                    <a:pt x="5665177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14" name="文本框 13"/>
          <p:cNvSpPr txBox="1"/>
          <p:nvPr/>
        </p:nvSpPr>
        <p:spPr>
          <a:xfrm>
            <a:off x="1600200" y="3552825"/>
            <a:ext cx="1711325" cy="188468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pPr lvl="0" algn="l">
              <a:lnSpc>
                <a:spcPts val="2940"/>
              </a:lnSpc>
              <a:buClrTx/>
              <a:buSzTx/>
              <a:buFontTx/>
            </a:pPr>
            <a:r>
              <a:rPr lang="zh-CN" altLang="en-US" sz="24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面部追踪</a:t>
            </a:r>
            <a:r>
              <a:rPr lang="zh-CN" altLang="en-US" sz="24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：</a:t>
            </a:r>
            <a:endParaRPr lang="zh-CN" altLang="en-US" sz="24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lvl="0" algn="l">
              <a:lnSpc>
                <a:spcPts val="2940"/>
              </a:lnSpc>
              <a:buClrTx/>
              <a:buSzTx/>
              <a:buFontTx/>
            </a:pPr>
            <a:endParaRPr lang="zh-CN" altLang="en-US" sz="24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lvl="0" algn="l">
              <a:lnSpc>
                <a:spcPts val="2940"/>
              </a:lnSpc>
              <a:buClrTx/>
              <a:buSzTx/>
              <a:buFontTx/>
            </a:pPr>
            <a:r>
              <a:rPr lang="zh-CN" altLang="en-US" sz="24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整体训练、</a:t>
            </a:r>
            <a:endParaRPr lang="zh-CN" altLang="en-US" sz="24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lvl="0" algn="l">
              <a:lnSpc>
                <a:spcPts val="2940"/>
              </a:lnSpc>
              <a:buClrTx/>
              <a:buSzTx/>
              <a:buFontTx/>
            </a:pPr>
            <a:r>
              <a:rPr lang="en-US" altLang="zh-CN" sz="24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Adam</a:t>
            </a:r>
            <a:r>
              <a:rPr lang="zh-CN" altLang="en-US" sz="24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优化</a:t>
            </a:r>
            <a:endParaRPr lang="zh-CN" altLang="en-US" sz="24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lvl="0" algn="l">
              <a:lnSpc>
                <a:spcPts val="2940"/>
              </a:lnSpc>
              <a:buClrTx/>
              <a:buSzTx/>
              <a:buFontTx/>
            </a:pPr>
            <a:endParaRPr lang="zh-CN" altLang="en-US" sz="24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886200" y="3552825"/>
            <a:ext cx="1647190" cy="263906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p>
            <a:pPr lvl="0" algn="l">
              <a:lnSpc>
                <a:spcPts val="2940"/>
              </a:lnSpc>
              <a:buClrTx/>
              <a:buSzTx/>
              <a:buFontTx/>
            </a:pPr>
            <a:r>
              <a:rPr lang="zh-CN" altLang="en-US" sz="24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表情识别：</a:t>
            </a:r>
            <a:endParaRPr lang="zh-CN" altLang="en-US" sz="24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lvl="0" algn="l">
              <a:lnSpc>
                <a:spcPts val="2940"/>
              </a:lnSpc>
              <a:buClrTx/>
              <a:buSzTx/>
              <a:buFontTx/>
            </a:pPr>
            <a:endParaRPr lang="zh-CN" altLang="en-US" sz="24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lvl="0" algn="l">
              <a:lnSpc>
                <a:spcPts val="2940"/>
              </a:lnSpc>
              <a:buClrTx/>
              <a:buSzTx/>
              <a:buFontTx/>
            </a:pPr>
            <a:r>
              <a:rPr lang="en-US" sz="24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AAM主动外观模型法</a:t>
            </a:r>
            <a:endParaRPr lang="en-US" sz="24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lvl="0" algn="l">
              <a:lnSpc>
                <a:spcPts val="2940"/>
              </a:lnSpc>
              <a:buClrTx/>
              <a:buSzTx/>
              <a:buFontTx/>
            </a:pPr>
            <a:r>
              <a:rPr lang="en-US" sz="24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Resnet18网络</a:t>
            </a:r>
            <a:endParaRPr lang="zh-CN" altLang="en-US" sz="24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lvl="0" algn="l">
              <a:lnSpc>
                <a:spcPts val="2940"/>
              </a:lnSpc>
              <a:buClrTx/>
              <a:buSzTx/>
              <a:buFontTx/>
            </a:pPr>
            <a:endParaRPr lang="zh-CN" altLang="en-US" sz="24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71600" y="2857500"/>
            <a:ext cx="3966845" cy="37655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pPr lvl="0" algn="ctr">
              <a:lnSpc>
                <a:spcPts val="2940"/>
              </a:lnSpc>
              <a:buClrTx/>
              <a:buSzTx/>
              <a:buFontTx/>
            </a:pPr>
            <a:r>
              <a:rPr lang="zh-CN" altLang="en-US" sz="24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系统采用</a:t>
            </a:r>
            <a:r>
              <a:rPr lang="zh-CN" altLang="en-US" sz="24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复合结构</a:t>
            </a:r>
            <a:endParaRPr lang="zh-CN" altLang="en-US" sz="24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934200" y="2536825"/>
            <a:ext cx="5231765" cy="32315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l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获取用户情绪状态，并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加以记录</a:t>
            </a:r>
            <a:endParaRPr lang="en-US" sz="21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marL="342900" lvl="0" indent="-342900" algn="l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对用户提供心理疏导，缓解用户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心理压力</a:t>
            </a:r>
            <a:endParaRPr lang="en-US" sz="21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marL="342900" lvl="0" indent="-342900" algn="l" fontAlgn="auto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根据用户心情为机器人行为提供指导，增强机器人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“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情感</a:t>
            </a:r>
            <a:r>
              <a:rPr lang="zh-CN" alt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意识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”</a:t>
            </a:r>
            <a:endParaRPr lang="en-US" sz="21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marL="342900" lvl="0" indent="-342900" algn="l" fontAlgn="auto">
              <a:lnSpc>
                <a:spcPct val="200000"/>
              </a:lnSpc>
              <a:buClrTx/>
              <a:buSzTx/>
              <a:buFontTx/>
            </a:pPr>
            <a:endParaRPr lang="en-US" sz="21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</p:txBody>
      </p:sp>
      <p:sp>
        <p:nvSpPr>
          <p:cNvPr id="24" name="TextBox 11"/>
          <p:cNvSpPr txBox="1"/>
          <p:nvPr/>
        </p:nvSpPr>
        <p:spPr>
          <a:xfrm>
            <a:off x="12877800" y="2536825"/>
            <a:ext cx="4899660" cy="32315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l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数据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预处理</a:t>
            </a:r>
            <a:endParaRPr lang="en-US" sz="21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marL="342900" lvl="0" indent="-342900" algn="l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引入余弦退火算法、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K-means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聚类算法、AAM主动外观模型法</a:t>
            </a:r>
            <a:endParaRPr lang="en-US" sz="21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marL="342900" lvl="0" indent="-342900" algn="l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采用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NMS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选取</a:t>
            </a:r>
            <a:r>
              <a:rPr lang="en-US" sz="2100">
                <a:solidFill>
                  <a:srgbClr val="545454"/>
                </a:solidFill>
                <a:ea typeface="字由点字典黑 65J" panose="00020600040101010101"/>
                <a:sym typeface="+mn-ea"/>
              </a:rPr>
              <a:t>图像</a:t>
            </a:r>
            <a:endParaRPr lang="en-US" sz="21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  <a:p>
            <a:pPr marL="342900" lvl="0" indent="-342900" algn="l">
              <a:lnSpc>
                <a:spcPct val="200000"/>
              </a:lnSpc>
              <a:buClrTx/>
              <a:buSzTx/>
              <a:buFont typeface="Arial" panose="020B0604020202020204" pitchFamily="34" charset="0"/>
              <a:buChar char="•"/>
            </a:pPr>
            <a:endParaRPr lang="en-US" sz="2100">
              <a:solidFill>
                <a:srgbClr val="545454"/>
              </a:solidFill>
              <a:ea typeface="字由点字典黑 65J" panose="00020600040101010101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781300" y="1714500"/>
            <a:ext cx="2057400" cy="6057900"/>
          </a:xfrm>
          <a:prstGeom prst="rect">
            <a:avLst/>
          </a:prstGeom>
          <a:solidFill>
            <a:srgbClr val="0E2D8B"/>
          </a:solidFill>
        </p:spPr>
      </p:sp>
      <p:sp>
        <p:nvSpPr>
          <p:cNvPr id="3" name="TextBox 3"/>
          <p:cNvSpPr txBox="1"/>
          <p:nvPr/>
        </p:nvSpPr>
        <p:spPr>
          <a:xfrm>
            <a:off x="3128125" y="2421482"/>
            <a:ext cx="681875" cy="4692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ea typeface="字由点字典黑 65J" panose="00020600040101010101"/>
              </a:rPr>
              <a:t>研究结果展示</a:t>
            </a:r>
            <a:endParaRPr lang="en-US" sz="4500">
              <a:solidFill>
                <a:srgbClr val="FFFFFF"/>
              </a:solidFill>
              <a:ea typeface="字由点字典黑 65J" panose="00020600040101010101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810000" y="2476500"/>
            <a:ext cx="175895" cy="49371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fontAlgn="auto">
              <a:lnSpc>
                <a:spcPts val="3500"/>
              </a:lnSpc>
            </a:pPr>
            <a:r>
              <a:rPr lang="en-US" sz="2000" spc="585">
                <a:solidFill>
                  <a:srgbClr val="FFFFFF"/>
                </a:solidFill>
                <a:latin typeface="字由点字典黑 65J" panose="00020600040101010101"/>
              </a:rPr>
              <a:t>ACHIEVEMENT</a:t>
            </a:r>
            <a:endParaRPr lang="en-US" sz="2000" spc="585">
              <a:solidFill>
                <a:srgbClr val="FFFFFF"/>
              </a:solidFill>
              <a:latin typeface="字由点字典黑 65J" panose="00020600040101010101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476805" y="9003030"/>
            <a:ext cx="9467725" cy="376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545454"/>
                </a:solidFill>
                <a:ea typeface="字由点字典黑 65J" panose="00020600040101010101"/>
              </a:rPr>
              <a:t>图1：复杂背景中多人物，低时延的实时面部追踪</a:t>
            </a:r>
            <a:endParaRPr lang="en-US" sz="2100">
              <a:solidFill>
                <a:srgbClr val="545454"/>
              </a:solidFill>
              <a:ea typeface="字由点字典黑 65J" panose="00020600040101010101"/>
            </a:endParaRPr>
          </a:p>
        </p:txBody>
      </p:sp>
      <p:pic>
        <p:nvPicPr>
          <p:cNvPr id="-2147482623" name="图片 -214748262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00800" y="773430"/>
            <a:ext cx="10584815" cy="79394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6221,&quot;width&quot;:8294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931</Words>
  <Application>WPS 演示</Application>
  <PresentationFormat>On-screen Show (4:3)</PresentationFormat>
  <Paragraphs>148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宋体</vt:lpstr>
      <vt:lpstr>Wingdings</vt:lpstr>
      <vt:lpstr>思源黑体</vt:lpstr>
      <vt:lpstr>Open Sans</vt:lpstr>
      <vt:lpstr>字由点字典黑 65J</vt:lpstr>
      <vt:lpstr>Oswald</vt:lpstr>
      <vt:lpstr>Calibri</vt:lpstr>
      <vt:lpstr>微软雅黑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If</cp:lastModifiedBy>
  <cp:revision>2</cp:revision>
  <dcterms:created xsi:type="dcterms:W3CDTF">2006-08-16T00:00:00Z</dcterms:created>
  <dcterms:modified xsi:type="dcterms:W3CDTF">2021-05-01T05:05:24Z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79C0B6A4236641A8A4319487EF69CA6A</vt:lpwstr>
  </property>
  <property fmtid="{D5CDD505-2E9C-101B-9397-08002B2CF9AE}" pid="3" name="KSOProductBuildVer">
    <vt:lpwstr>2052-11.1.0.10495</vt:lpwstr>
  </property>
</Properties>
</file>

<file path=docProps/thumbnail.jpeg>
</file>